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5" r:id="rId5"/>
    <p:sldId id="273" r:id="rId6"/>
    <p:sldId id="266" r:id="rId7"/>
    <p:sldId id="267" r:id="rId8"/>
    <p:sldId id="268" r:id="rId9"/>
    <p:sldId id="271" r:id="rId10"/>
    <p:sldId id="272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17CF"/>
    <a:srgbClr val="0000CC"/>
    <a:srgbClr val="245633"/>
    <a:srgbClr val="0000FF"/>
    <a:srgbClr val="00FFFF"/>
    <a:srgbClr val="33CCFF"/>
    <a:srgbClr val="6DACF9"/>
    <a:srgbClr val="66CCFF"/>
    <a:srgbClr val="3399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 snapToGrid="0">
      <p:cViewPr>
        <p:scale>
          <a:sx n="50" d="100"/>
          <a:sy n="50" d="100"/>
        </p:scale>
        <p:origin x="-8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jp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03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26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68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94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746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75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32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8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4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67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70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4EE8A-CDA4-44F7-A61F-855868FB9019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DC4B4-8912-42C0-867A-8AD177C6B2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-1406602145,&quot;Placement&quot;:&quot;Footer&quot;}"/>
          <p:cNvSpPr txBox="1"/>
          <p:nvPr userDrawn="1"/>
        </p:nvSpPr>
        <p:spPr>
          <a:xfrm>
            <a:off x="5522628" y="6624578"/>
            <a:ext cx="1146743" cy="233422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900" smtClean="0">
                <a:solidFill>
                  <a:srgbClr val="008000"/>
                </a:solidFill>
                <a:latin typeface="arial" panose="020B0604020202020204" pitchFamily="34" charset="0"/>
              </a:rPr>
              <a:t> C1 - Internal use </a:t>
            </a:r>
            <a:endParaRPr lang="en-US" sz="900">
              <a:solidFill>
                <a:srgbClr val="008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299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621324" y="2801815"/>
            <a:ext cx="11277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LC14 : Liaisons chimiques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50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Températures fusion acide maléique/fumarique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99" y="1699114"/>
            <a:ext cx="9315450" cy="2686050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71474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maléique</a:t>
            </a:r>
            <a:endParaRPr lang="en-US" sz="3200" dirty="0"/>
          </a:p>
        </p:txBody>
      </p:sp>
      <p:sp>
        <p:nvSpPr>
          <p:cNvPr id="14" name="ZoneTexte 13"/>
          <p:cNvSpPr txBox="1"/>
          <p:nvPr/>
        </p:nvSpPr>
        <p:spPr>
          <a:xfrm>
            <a:off x="767109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fumarique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/>
              <p:cNvSpPr txBox="1"/>
              <p:nvPr/>
            </p:nvSpPr>
            <p:spPr>
              <a:xfrm>
                <a:off x="7602673" y="5437089"/>
                <a:ext cx="3010376" cy="5318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𝑓𝑢𝑠</m:t>
                          </m:r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𝑡𝑎𝑏</m:t>
                          </m:r>
                        </m:sub>
                      </m:sSub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=287°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" name="ZoneText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2673" y="5437089"/>
                <a:ext cx="3010376" cy="5318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/>
              <p:cNvSpPr txBox="1"/>
              <p:nvPr/>
            </p:nvSpPr>
            <p:spPr>
              <a:xfrm>
                <a:off x="1714749" y="5437089"/>
                <a:ext cx="3010376" cy="5318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𝑓𝑢𝑠</m:t>
                          </m:r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fr-FR" sz="3200" b="0" i="1" smtClean="0">
                              <a:latin typeface="Cambria Math" panose="02040503050406030204" pitchFamily="18" charset="0"/>
                            </a:rPr>
                            <m:t>𝑡𝑎𝑏</m:t>
                          </m:r>
                        </m:sub>
                      </m:sSub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=131°</m:t>
                      </m:r>
                      <m:r>
                        <a:rPr lang="fr-FR" sz="3200" b="0" i="1" smtClean="0"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ZoneTexte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4749" y="5437089"/>
                <a:ext cx="3010376" cy="5318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4734"/>
          <a:stretch/>
        </p:blipFill>
        <p:spPr>
          <a:xfrm>
            <a:off x="8919674" y="2161576"/>
            <a:ext cx="3285149" cy="2686050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>
            <a:off x="10613049" y="2514600"/>
            <a:ext cx="0" cy="2413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8813923" y="3822700"/>
            <a:ext cx="0" cy="2413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rot="16200000">
            <a:off x="8642473" y="4006850"/>
            <a:ext cx="0" cy="2413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rot="16200000">
            <a:off x="10759099" y="2343150"/>
            <a:ext cx="0" cy="2413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9634080" y="2303085"/>
            <a:ext cx="1516520" cy="658696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llipse 16"/>
          <p:cNvSpPr/>
          <p:nvPr/>
        </p:nvSpPr>
        <p:spPr>
          <a:xfrm>
            <a:off x="8161414" y="3614002"/>
            <a:ext cx="1516520" cy="658696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llipse 17"/>
          <p:cNvSpPr/>
          <p:nvPr/>
        </p:nvSpPr>
        <p:spPr>
          <a:xfrm>
            <a:off x="2461677" y="2383443"/>
            <a:ext cx="1516520" cy="6586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ZoneTexte 18"/>
          <p:cNvSpPr txBox="1"/>
          <p:nvPr/>
        </p:nvSpPr>
        <p:spPr>
          <a:xfrm>
            <a:off x="1372151" y="1160505"/>
            <a:ext cx="37364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FF0000"/>
                </a:solidFill>
              </a:rPr>
              <a:t>liaisons H </a:t>
            </a:r>
            <a:r>
              <a:rPr lang="fr-FR" sz="3200" b="1" dirty="0" smtClean="0">
                <a:solidFill>
                  <a:srgbClr val="FF0000"/>
                </a:solidFill>
              </a:rPr>
              <a:t>intra</a:t>
            </a:r>
            <a:r>
              <a:rPr lang="fr-FR" sz="3200" dirty="0" smtClean="0">
                <a:solidFill>
                  <a:srgbClr val="FF0000"/>
                </a:solidFill>
              </a:rPr>
              <a:t>moléculaires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7950751" y="891201"/>
            <a:ext cx="37364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rgbClr val="00B050"/>
                </a:solidFill>
              </a:rPr>
              <a:t>+ de liaisons H </a:t>
            </a:r>
            <a:r>
              <a:rPr lang="fr-FR" sz="3200" b="1" dirty="0" smtClean="0">
                <a:solidFill>
                  <a:srgbClr val="00B050"/>
                </a:solidFill>
              </a:rPr>
              <a:t>inter</a:t>
            </a:r>
            <a:r>
              <a:rPr lang="fr-FR" sz="3200" dirty="0" smtClean="0">
                <a:solidFill>
                  <a:srgbClr val="00B050"/>
                </a:solidFill>
              </a:rPr>
              <a:t>moléculaires</a:t>
            </a:r>
            <a:endParaRPr lang="en-US" sz="3200" dirty="0">
              <a:solidFill>
                <a:srgbClr val="00B05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/>
              <p:cNvSpPr txBox="1"/>
              <p:nvPr/>
            </p:nvSpPr>
            <p:spPr>
              <a:xfrm>
                <a:off x="5955324" y="5218895"/>
                <a:ext cx="676467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5400" b="0" i="1" smtClean="0">
                          <a:latin typeface="Cambria Math" panose="02040503050406030204" pitchFamily="18" charset="0"/>
                        </a:rPr>
                        <m:t>&lt;</m:t>
                      </m:r>
                    </m:oMath>
                  </m:oMathPara>
                </a14:m>
                <a:endParaRPr lang="en-US" sz="5400" dirty="0"/>
              </a:p>
            </p:txBody>
          </p:sp>
        </mc:Choice>
        <mc:Fallback xmlns="">
          <p:sp>
            <p:nvSpPr>
              <p:cNvPr id="11" name="ZoneTexte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5324" y="5218895"/>
                <a:ext cx="676467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0929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Comparaison de températures de fusion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6146" name="Picture 2" descr="Classification périodique des éléments physique-chimie secon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6779"/>
            <a:ext cx="7395599" cy="416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602832" y="2276475"/>
            <a:ext cx="288381" cy="1504950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2638000" y="5613494"/>
                <a:ext cx="696929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fr-FR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fr-FR" sz="2400" dirty="0" smtClean="0">
                    <a:solidFill>
                      <a:srgbClr val="FF0000"/>
                    </a:solidFill>
                  </a:rPr>
                  <a:t> Les interactions de Van der </a:t>
                </a:r>
                <a:r>
                  <a:rPr lang="fr-FR" sz="2400" dirty="0" err="1" smtClean="0">
                    <a:solidFill>
                      <a:srgbClr val="FF0000"/>
                    </a:solidFill>
                  </a:rPr>
                  <a:t>Waals</a:t>
                </a:r>
                <a:r>
                  <a:rPr lang="fr-FR" sz="2400" dirty="0" smtClean="0">
                    <a:solidFill>
                      <a:srgbClr val="FF0000"/>
                    </a:solidFill>
                  </a:rPr>
                  <a:t> ne sont pas suffisantes pour expliquer ce comportement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8000" y="5613494"/>
                <a:ext cx="6969296" cy="830997"/>
              </a:xfrm>
              <a:prstGeom prst="rect">
                <a:avLst/>
              </a:prstGeom>
              <a:blipFill>
                <a:blip r:embed="rId3"/>
                <a:stretch>
                  <a:fillRect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4793806" y="927162"/>
            <a:ext cx="8013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i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Nicolas COPPENS, Valéry PREVOST, Physique Chimie Première S. Nathan, 2015.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099" y="2276475"/>
            <a:ext cx="4771454" cy="284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3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Isomérie Z-E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1028" name="Picture 4" descr="Trans-1,2-dichloroethe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918" y="1930009"/>
            <a:ext cx="3414679" cy="26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is-1,2-dichloroethe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373" y="1939654"/>
            <a:ext cx="3414679" cy="260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/>
          <p:cNvSpPr txBox="1"/>
          <p:nvPr/>
        </p:nvSpPr>
        <p:spPr>
          <a:xfrm>
            <a:off x="987918" y="5238836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/>
              <a:t>E-1,2-dichloroéthène</a:t>
            </a:r>
            <a:endParaRPr lang="en-US" sz="3200" dirty="0"/>
          </a:p>
        </p:txBody>
      </p:sp>
      <p:sp>
        <p:nvSpPr>
          <p:cNvPr id="40" name="ZoneTexte 39"/>
          <p:cNvSpPr txBox="1"/>
          <p:nvPr/>
        </p:nvSpPr>
        <p:spPr>
          <a:xfrm>
            <a:off x="8080373" y="5238836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Z</a:t>
            </a:r>
            <a:r>
              <a:rPr lang="fr-FR" sz="3200" dirty="0" smtClean="0"/>
              <a:t>-1,2-dichloroéthène</a:t>
            </a:r>
            <a:endParaRPr lang="en-US" sz="3200" dirty="0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4583721" y="3239451"/>
            <a:ext cx="3598985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ZoneTexte 41"/>
          <p:cNvSpPr txBox="1"/>
          <p:nvPr/>
        </p:nvSpPr>
        <p:spPr>
          <a:xfrm>
            <a:off x="5029907" y="2162233"/>
            <a:ext cx="37364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FF0000"/>
                </a:solidFill>
              </a:rPr>
              <a:t>Isomères:</a:t>
            </a:r>
          </a:p>
          <a:p>
            <a:r>
              <a:rPr lang="fr-FR" sz="3200" dirty="0" err="1" smtClean="0">
                <a:solidFill>
                  <a:srgbClr val="FF0000"/>
                </a:solidFill>
              </a:rPr>
              <a:t>diastéréosiomèes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07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Isomérie Z-E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99" y="1699114"/>
            <a:ext cx="9315450" cy="2686050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71474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maléique</a:t>
            </a:r>
            <a:endParaRPr lang="en-US" sz="3200" dirty="0"/>
          </a:p>
        </p:txBody>
      </p:sp>
      <p:sp>
        <p:nvSpPr>
          <p:cNvPr id="14" name="ZoneTexte 13"/>
          <p:cNvSpPr txBox="1"/>
          <p:nvPr/>
        </p:nvSpPr>
        <p:spPr>
          <a:xfrm>
            <a:off x="767109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fumarique</a:t>
            </a:r>
            <a:endParaRPr lang="en-US" sz="3200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5216769" y="3239451"/>
            <a:ext cx="196947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41"/>
          <p:cNvSpPr txBox="1"/>
          <p:nvPr/>
        </p:nvSpPr>
        <p:spPr>
          <a:xfrm>
            <a:off x="5029907" y="2162233"/>
            <a:ext cx="37364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FF0000"/>
                </a:solidFill>
              </a:rPr>
              <a:t>Isomères:</a:t>
            </a:r>
          </a:p>
          <a:p>
            <a:r>
              <a:rPr lang="fr-FR" sz="3200" dirty="0" err="1" smtClean="0">
                <a:solidFill>
                  <a:srgbClr val="FF0000"/>
                </a:solidFill>
              </a:rPr>
              <a:t>diastéréosiomèes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113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Rupture et formation des liaisons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62" y="1600200"/>
            <a:ext cx="8448675" cy="36576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1130300" y="4191000"/>
            <a:ext cx="231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butyllithium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5537200" y="4382532"/>
            <a:ext cx="231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2-bromopropane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306638" y="5681825"/>
            <a:ext cx="8013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i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Nicolas COPPENS, Valéry PREVOST, Physique Chimie Première S. Nathan, 2015.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432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Solide ionique - sel</a:t>
            </a:r>
            <a:endParaRPr lang="en-US" sz="4000" b="1" dirty="0">
              <a:solidFill>
                <a:srgbClr val="0070C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04684" y="1303875"/>
            <a:ext cx="4663439" cy="4475749"/>
            <a:chOff x="3840482" y="1315452"/>
            <a:chExt cx="4663439" cy="44757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l="58253" t="11462" r="3936" b="23275"/>
            <a:stretch/>
          </p:blipFill>
          <p:spPr>
            <a:xfrm>
              <a:off x="3893821" y="1315452"/>
              <a:ext cx="4610100" cy="4475749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>
              <a:off x="3840482" y="1315452"/>
              <a:ext cx="434340" cy="327660"/>
            </a:xfrm>
            <a:prstGeom prst="round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58196" t="12152" r="4019" b="37553"/>
          <a:stretch/>
        </p:blipFill>
        <p:spPr>
          <a:xfrm>
            <a:off x="6902524" y="1817120"/>
            <a:ext cx="4606724" cy="344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85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Exemples de liquides/solides moléculaires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3076" name="Picture 4" descr="Iodo - Portal do Clube da Químic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175" y="2441575"/>
            <a:ext cx="4792073" cy="280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4"/>
          <p:cNvCxnSpPr/>
          <p:nvPr/>
        </p:nvCxnSpPr>
        <p:spPr>
          <a:xfrm>
            <a:off x="6223000" y="1677988"/>
            <a:ext cx="0" cy="433070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0" name="Picture 8" descr="https://cdn.futura-sciences.com/buildsv6/images/wide1920/8/5/b/85b71bdbb7_118959_eau-chaude-froide-glac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8" r="42535"/>
          <a:stretch/>
        </p:blipFill>
        <p:spPr bwMode="auto">
          <a:xfrm>
            <a:off x="542887" y="4174806"/>
            <a:ext cx="2217548" cy="214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iiode: propriétés chimiques et physiqu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039" y="1390846"/>
            <a:ext cx="1428750" cy="46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Fiché:H2O.svg — Wikipédj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887" y="1480889"/>
            <a:ext cx="1299536" cy="89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Goutte L'Eau Liquide - Photo gratuite sur Pixabay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0647" y="1486754"/>
            <a:ext cx="3012210" cy="200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8048171" y="5423913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/>
              <a:t>Diiode</a:t>
            </a:r>
            <a:r>
              <a:rPr lang="fr-FR" sz="3200" dirty="0" smtClean="0"/>
              <a:t> solide</a:t>
            </a:r>
            <a:endParaRPr lang="en-US" sz="3200" dirty="0"/>
          </a:p>
        </p:txBody>
      </p:sp>
      <p:sp>
        <p:nvSpPr>
          <p:cNvPr id="14" name="ZoneTexte 13"/>
          <p:cNvSpPr txBox="1"/>
          <p:nvPr/>
        </p:nvSpPr>
        <p:spPr>
          <a:xfrm>
            <a:off x="413457" y="2760310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/>
              <a:t>Eau liquide</a:t>
            </a:r>
            <a:endParaRPr lang="en-US" sz="3200" dirty="0"/>
          </a:p>
        </p:txBody>
      </p:sp>
      <p:sp>
        <p:nvSpPr>
          <p:cNvPr id="15" name="ZoneTexte 14"/>
          <p:cNvSpPr txBox="1"/>
          <p:nvPr/>
        </p:nvSpPr>
        <p:spPr>
          <a:xfrm>
            <a:off x="3399101" y="4896956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/>
              <a:t>Eau solide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2182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Interactions de Van der </a:t>
            </a:r>
            <a:r>
              <a:rPr lang="fr-FR" sz="4000" b="1" dirty="0" err="1" smtClean="0">
                <a:solidFill>
                  <a:srgbClr val="0070C0"/>
                </a:solidFill>
              </a:rPr>
              <a:t>Waals</a:t>
            </a:r>
            <a:r>
              <a:rPr lang="fr-FR" sz="4000" b="1" dirty="0" smtClean="0">
                <a:solidFill>
                  <a:srgbClr val="0070C0"/>
                </a:solidFill>
              </a:rPr>
              <a:t> dans les solides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5122" name="Picture 2" descr="https://upload.wikimedia.org/wikipedia/commons/thumb/8/85/Iodine-unit-cell-3D-balls.png/1024px-Iodine-unit-cell-3D-ball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47" y="1597477"/>
            <a:ext cx="3755515" cy="297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Iodo - Portal do Clube da Químic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41" y="4575484"/>
            <a:ext cx="3658725" cy="2140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avec flèche 4"/>
          <p:cNvCxnSpPr/>
          <p:nvPr/>
        </p:nvCxnSpPr>
        <p:spPr>
          <a:xfrm flipH="1">
            <a:off x="2435404" y="1516968"/>
            <a:ext cx="358596" cy="5614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>
            <a:off x="3205842" y="1377246"/>
            <a:ext cx="695477" cy="6241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2239698" y="829264"/>
            <a:ext cx="1240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 smtClean="0"/>
              <a:t>VdW</a:t>
            </a:r>
            <a:endParaRPr lang="en-US" sz="3200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6210300" y="939800"/>
            <a:ext cx="0" cy="5392261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6858944" y="939800"/>
            <a:ext cx="5599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smtClean="0"/>
              <a:t>Carbone diamant</a:t>
            </a:r>
            <a:endParaRPr lang="en-US" sz="3200" dirty="0"/>
          </a:p>
        </p:txBody>
      </p:sp>
      <p:sp>
        <p:nvSpPr>
          <p:cNvPr id="16" name="ZoneTexte 15"/>
          <p:cNvSpPr txBox="1"/>
          <p:nvPr/>
        </p:nvSpPr>
        <p:spPr>
          <a:xfrm>
            <a:off x="6858944" y="3958371"/>
            <a:ext cx="5599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smtClean="0"/>
              <a:t>Carbone graphite</a:t>
            </a:r>
            <a:endParaRPr lang="en-US" sz="3200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445" y="4543146"/>
            <a:ext cx="3377256" cy="2003041"/>
          </a:xfrm>
          <a:prstGeom prst="rect">
            <a:avLst/>
          </a:prstGeom>
        </p:spPr>
      </p:pic>
      <p:cxnSp>
        <p:nvCxnSpPr>
          <p:cNvPr id="19" name="Connecteur droit avec flèche 18"/>
          <p:cNvCxnSpPr/>
          <p:nvPr/>
        </p:nvCxnSpPr>
        <p:spPr>
          <a:xfrm flipH="1" flipV="1">
            <a:off x="10294386" y="4823837"/>
            <a:ext cx="558235" cy="206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 flipH="1">
            <a:off x="10484301" y="5270500"/>
            <a:ext cx="368320" cy="323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>
            <a:off x="10763721" y="4823837"/>
            <a:ext cx="1240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 smtClean="0"/>
              <a:t>VdW</a:t>
            </a:r>
            <a:endParaRPr lang="en-US" sz="3200" dirty="0"/>
          </a:p>
        </p:txBody>
      </p:sp>
      <p:sp>
        <p:nvSpPr>
          <p:cNvPr id="30" name="ZoneTexte 29"/>
          <p:cNvSpPr txBox="1"/>
          <p:nvPr/>
        </p:nvSpPr>
        <p:spPr>
          <a:xfrm>
            <a:off x="9644272" y="1969225"/>
            <a:ext cx="20483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Liaisons covalentes</a:t>
            </a:r>
            <a:endParaRPr lang="en-US" sz="3200" dirty="0"/>
          </a:p>
        </p:txBody>
      </p:sp>
      <p:grpSp>
        <p:nvGrpSpPr>
          <p:cNvPr id="29" name="Groupe 28"/>
          <p:cNvGrpSpPr/>
          <p:nvPr/>
        </p:nvGrpSpPr>
        <p:grpSpPr>
          <a:xfrm>
            <a:off x="7134225" y="1649642"/>
            <a:ext cx="2129954" cy="2055240"/>
            <a:chOff x="7134225" y="1649642"/>
            <a:chExt cx="2129954" cy="2055240"/>
          </a:xfrm>
        </p:grpSpPr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76445" y="1649642"/>
              <a:ext cx="2087734" cy="2055240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7134225" y="3438525"/>
              <a:ext cx="295275" cy="809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4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5" y="992478"/>
            <a:ext cx="7242175" cy="490520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Pourquoi le gecko adhère-t-il aux parois?</a:t>
            </a:r>
            <a:endParaRPr lang="en-US" sz="4000" b="1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62212" y="5898651"/>
            <a:ext cx="7253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</a:rPr>
              <a:t>Kellar</a:t>
            </a:r>
            <a:r>
              <a:rPr lang="en-US" dirty="0">
                <a:solidFill>
                  <a:srgbClr val="0070C0"/>
                </a:solidFill>
              </a:rPr>
              <a:t> Autumn et al., Adhesive force of a single </a:t>
            </a:r>
            <a:r>
              <a:rPr lang="en-US" i="1" dirty="0">
                <a:solidFill>
                  <a:srgbClr val="0070C0"/>
                </a:solidFill>
              </a:rPr>
              <a:t>gecko foot</a:t>
            </a:r>
            <a:r>
              <a:rPr lang="en-US" dirty="0">
                <a:solidFill>
                  <a:srgbClr val="0070C0"/>
                </a:solidFill>
              </a:rPr>
              <a:t>-hair, Nature 405</a:t>
            </a:r>
          </a:p>
        </p:txBody>
      </p:sp>
    </p:spTree>
    <p:extLst>
      <p:ext uri="{BB962C8B-B14F-4D97-AF65-F5344CB8AC3E}">
        <p14:creationId xmlns:p14="http://schemas.microsoft.com/office/powerpoint/2010/main" val="363677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/>
          <p:cNvSpPr txBox="1"/>
          <p:nvPr/>
        </p:nvSpPr>
        <p:spPr>
          <a:xfrm>
            <a:off x="96467" y="98957"/>
            <a:ext cx="114127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Températures fusion acide maléique/fumarique</a:t>
            </a:r>
            <a:endParaRPr lang="en-US" sz="4000" b="1" dirty="0">
              <a:solidFill>
                <a:srgbClr val="0070C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99" y="1699114"/>
            <a:ext cx="9315450" cy="2686050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71474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maléique</a:t>
            </a:r>
            <a:endParaRPr lang="en-US" sz="3200" dirty="0"/>
          </a:p>
        </p:txBody>
      </p:sp>
      <p:sp>
        <p:nvSpPr>
          <p:cNvPr id="14" name="ZoneTexte 13"/>
          <p:cNvSpPr txBox="1"/>
          <p:nvPr/>
        </p:nvSpPr>
        <p:spPr>
          <a:xfrm>
            <a:off x="7671099" y="4618739"/>
            <a:ext cx="3736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</a:t>
            </a:r>
            <a:r>
              <a:rPr lang="fr-FR" sz="3200" dirty="0" smtClean="0"/>
              <a:t>cide fumarique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135188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8302</TotalTime>
  <Words>154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</vt:lpstr>
      <vt:lpstr>Calibri</vt:lpstr>
      <vt:lpstr>Calibri Light</vt:lpstr>
      <vt:lpstr>Cambria Math</vt:lpstr>
      <vt:lpstr>Times New Roman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L'Oréal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RAMKURRUN Pooja</dc:creator>
  <cp:lastModifiedBy>Bernard Chelli</cp:lastModifiedBy>
  <cp:revision>129</cp:revision>
  <dcterms:created xsi:type="dcterms:W3CDTF">2020-03-23T08:37:13Z</dcterms:created>
  <dcterms:modified xsi:type="dcterms:W3CDTF">2020-05-27T18:29:05Z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3b7177-c66c-4b22-a350-7ee86f9a1e74_Enabled">
    <vt:lpwstr>True</vt:lpwstr>
  </property>
  <property fmtid="{D5CDD505-2E9C-101B-9397-08002B2CF9AE}" pid="3" name="MSIP_Label_f43b7177-c66c-4b22-a350-7ee86f9a1e74_SiteId">
    <vt:lpwstr>e4e1abd9-eac7-4a71-ab52-da5c998aa7ba</vt:lpwstr>
  </property>
  <property fmtid="{D5CDD505-2E9C-101B-9397-08002B2CF9AE}" pid="4" name="MSIP_Label_f43b7177-c66c-4b22-a350-7ee86f9a1e74_Owner">
    <vt:lpwstr>Pooja.RAMKURRUN@loreal.com</vt:lpwstr>
  </property>
  <property fmtid="{D5CDD505-2E9C-101B-9397-08002B2CF9AE}" pid="5" name="MSIP_Label_f43b7177-c66c-4b22-a350-7ee86f9a1e74_SetDate">
    <vt:lpwstr>2020-03-23T08:53:40.4834526Z</vt:lpwstr>
  </property>
  <property fmtid="{D5CDD505-2E9C-101B-9397-08002B2CF9AE}" pid="6" name="MSIP_Label_f43b7177-c66c-4b22-a350-7ee86f9a1e74_Name">
    <vt:lpwstr>C1 - Internal use</vt:lpwstr>
  </property>
  <property fmtid="{D5CDD505-2E9C-101B-9397-08002B2CF9AE}" pid="7" name="MSIP_Label_f43b7177-c66c-4b22-a350-7ee86f9a1e74_Application">
    <vt:lpwstr>Microsoft Azure Information Protection</vt:lpwstr>
  </property>
  <property fmtid="{D5CDD505-2E9C-101B-9397-08002B2CF9AE}" pid="8" name="MSIP_Label_f43b7177-c66c-4b22-a350-7ee86f9a1e74_ActionId">
    <vt:lpwstr>daa1b834-7206-4930-bada-60dce37db51a</vt:lpwstr>
  </property>
  <property fmtid="{D5CDD505-2E9C-101B-9397-08002B2CF9AE}" pid="9" name="MSIP_Label_f43b7177-c66c-4b22-a350-7ee86f9a1e74_Extended_MSFT_Method">
    <vt:lpwstr>Automatic</vt:lpwstr>
  </property>
  <property fmtid="{D5CDD505-2E9C-101B-9397-08002B2CF9AE}" pid="10" name="Sensitivity">
    <vt:lpwstr>C1 - Internal use</vt:lpwstr>
  </property>
</Properties>
</file>

<file path=docProps/thumbnail.jpeg>
</file>